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66" r:id="rId2"/>
    <p:sldId id="269" r:id="rId3"/>
    <p:sldId id="275" r:id="rId4"/>
    <p:sldId id="290" r:id="rId5"/>
    <p:sldId id="274" r:id="rId6"/>
    <p:sldId id="291" r:id="rId7"/>
    <p:sldId id="279" r:id="rId8"/>
    <p:sldId id="292" r:id="rId9"/>
    <p:sldId id="293" r:id="rId10"/>
    <p:sldId id="294" r:id="rId11"/>
    <p:sldId id="280" r:id="rId12"/>
    <p:sldId id="295" r:id="rId13"/>
    <p:sldId id="265" r:id="rId14"/>
  </p:sldIdLst>
  <p:sldSz cx="12192000" cy="6858000"/>
  <p:notesSz cx="6858000" cy="9144000"/>
  <p:embeddedFontLst>
    <p:embeddedFont>
      <p:font typeface="메이플스토리" panose="02000300000000000000" pitchFamily="2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942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102" y="3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gif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fld id="{3ADBE061-F8DA-42BC-AC5C-854C3F151C2C}" type="datetimeFigureOut">
              <a:rPr lang="ko-KR" altLang="en-US" smtClean="0"/>
              <a:pPr/>
              <a:t>2024-10-13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fld id="{7151286C-21A5-4E1D-843A-3D2AFCC9EF6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3861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메이플스토리" panose="02000300000000000000" pitchFamily="2" charset="-127"/>
        <a:ea typeface="메이플스토리" panose="020003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메이플스토리" panose="02000300000000000000" pitchFamily="2" charset="-127"/>
        <a:ea typeface="메이플스토리" panose="020003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메이플스토리" panose="02000300000000000000" pitchFamily="2" charset="-127"/>
        <a:ea typeface="메이플스토리" panose="020003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메이플스토리" panose="02000300000000000000" pitchFamily="2" charset="-127"/>
        <a:ea typeface="메이플스토리" panose="020003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메이플스토리" panose="02000300000000000000" pitchFamily="2" charset="-127"/>
        <a:ea typeface="메이플스토리" panose="020003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7A7131-ED47-1C2E-2386-E73F1CE5F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D8559-E00F-4929-B36E-6AED35091A08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2C9626-2ACE-72CB-5BE5-8CAEBF0CD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CA4714-B766-9BBC-FE3C-213EC49AB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C79A-962B-4A02-A00F-80DED52B5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576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7A7131-ED47-1C2E-2386-E73F1CE5F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D8559-E00F-4929-B36E-6AED35091A08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2C9626-2ACE-72CB-5BE5-8CAEBF0CD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CA4714-B766-9BBC-FE3C-213EC49AB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C79A-962B-4A02-A00F-80DED52B5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679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3ADF62-798E-66E2-6BC7-AEFF0BC26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EC3072-BBA6-E2E2-BDAA-B3E9CC66F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B37B54-FABB-D1AC-AD00-D8967EA1B3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fld id="{ECDD8559-E00F-4929-B36E-6AED35091A08}" type="datetimeFigureOut">
              <a:rPr lang="ko-KR" altLang="en-US" smtClean="0"/>
              <a:pPr/>
              <a:t>2024-10-13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B2931F-8878-05DC-7009-D792143065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E530E2-A7C9-8227-1506-F93FCEA75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defRPr>
            </a:lvl1pPr>
          </a:lstStyle>
          <a:p>
            <a:fld id="{C3DBC79A-962B-4A02-A00F-80DED52B5E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9000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메이플스토리" panose="02000300000000000000" pitchFamily="2" charset="-127"/>
          <a:ea typeface="메이플스토리" panose="02000300000000000000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63FC83-C082-4123-F914-6A11AB2FC511}"/>
              </a:ext>
            </a:extLst>
          </p:cNvPr>
          <p:cNvSpPr txBox="1"/>
          <p:nvPr/>
        </p:nvSpPr>
        <p:spPr>
          <a:xfrm>
            <a:off x="3090304" y="5144599"/>
            <a:ext cx="601139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2024-2 2DGP </a:t>
            </a:r>
            <a:r>
              <a:rPr lang="ko-KR" altLang="en-US" sz="32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프로젝트 </a:t>
            </a:r>
            <a:r>
              <a:rPr lang="en-US" altLang="ko-KR" sz="32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1</a:t>
            </a:r>
            <a:r>
              <a:rPr lang="ko-KR" altLang="en-US" sz="32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차 발표</a:t>
            </a:r>
            <a:endParaRPr lang="en-US" altLang="ko-KR" sz="3200" b="1" dirty="0">
              <a:solidFill>
                <a:schemeClr val="bg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게임공학과 </a:t>
            </a:r>
            <a:r>
              <a:rPr lang="en-US" altLang="ko-KR" sz="20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2021184035 </a:t>
            </a:r>
            <a:r>
              <a:rPr lang="ko-KR" altLang="en-US" sz="20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지민우</a:t>
            </a:r>
            <a:r>
              <a:rPr lang="en-US" altLang="ko-KR" sz="20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endParaRPr lang="ko-KR" altLang="en-US" sz="2000" b="1" dirty="0">
              <a:solidFill>
                <a:schemeClr val="bg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68ABE74-3EA3-F8C5-9DCC-6545AFCB7E89}"/>
              </a:ext>
            </a:extLst>
          </p:cNvPr>
          <p:cNvGrpSpPr/>
          <p:nvPr/>
        </p:nvGrpSpPr>
        <p:grpSpPr>
          <a:xfrm>
            <a:off x="4430811" y="1022198"/>
            <a:ext cx="3330377" cy="3189516"/>
            <a:chOff x="3973795" y="1022198"/>
            <a:chExt cx="3954724" cy="3787456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8E309504-434E-D818-4B9A-FD3FC2CC8B3E}"/>
                </a:ext>
              </a:extLst>
            </p:cNvPr>
            <p:cNvSpPr/>
            <p:nvPr/>
          </p:nvSpPr>
          <p:spPr>
            <a:xfrm>
              <a:off x="4267443" y="1148578"/>
              <a:ext cx="3661076" cy="3661076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1FAF40B9-D1CD-DE98-AE64-170F833864BE}"/>
                </a:ext>
              </a:extLst>
            </p:cNvPr>
            <p:cNvSpPr/>
            <p:nvPr/>
          </p:nvSpPr>
          <p:spPr>
            <a:xfrm>
              <a:off x="3973795" y="1022198"/>
              <a:ext cx="3661076" cy="3661076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endParaRPr>
            </a:p>
          </p:txBody>
        </p:sp>
      </p:grp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DDF2332-048F-7519-3CD8-AADACE4D9D0E}"/>
              </a:ext>
            </a:extLst>
          </p:cNvPr>
          <p:cNvCxnSpPr/>
          <p:nvPr/>
        </p:nvCxnSpPr>
        <p:spPr>
          <a:xfrm>
            <a:off x="5430644" y="4951141"/>
            <a:ext cx="129354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소닉">
            <a:extLst>
              <a:ext uri="{FF2B5EF4-FFF2-40B4-BE49-F238E27FC236}">
                <a16:creationId xmlns:a16="http://schemas.microsoft.com/office/drawing/2014/main" id="{B5C2EC2B-5A15-D78C-E72D-A2FC989F1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9221" y="1519406"/>
            <a:ext cx="1553557" cy="208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9744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5373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3382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예상 게임 진행 흐름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90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Part 3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AE0086-1B03-C87B-9FCF-A32B2A04BF32}"/>
              </a:ext>
            </a:extLst>
          </p:cNvPr>
          <p:cNvSpPr txBox="1"/>
          <p:nvPr/>
        </p:nvSpPr>
        <p:spPr>
          <a:xfrm>
            <a:off x="7399489" y="3059033"/>
            <a:ext cx="47343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점프를 사용하여 적의 상체를 타격 시 공격 및 처치 가능</a:t>
            </a:r>
            <a:endParaRPr lang="en-US" altLang="ko-KR" sz="2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342900" indent="-342900">
              <a:buFontTx/>
              <a:buChar char="-"/>
            </a:pPr>
            <a:endParaRPr lang="en-US" altLang="ko-KR" sz="2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상체가 아닌 부분을 타격 시도 시 플레이어는 튕겨져 나가며 링이 주변에 흩어짐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</p:txBody>
      </p:sp>
      <p:pic>
        <p:nvPicPr>
          <p:cNvPr id="3" name="그림 2" descr="텍스트, 스크린샷, 만화 영화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42E2F4A2-36BE-908D-2BAF-9DF45760706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06" y="1787637"/>
            <a:ext cx="6477956" cy="362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90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BC9C59-1297-5115-75B5-E32CA3564C1A}"/>
              </a:ext>
            </a:extLst>
          </p:cNvPr>
          <p:cNvSpPr txBox="1"/>
          <p:nvPr/>
        </p:nvSpPr>
        <p:spPr>
          <a:xfrm>
            <a:off x="3547389" y="5349572"/>
            <a:ext cx="5097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개발 일정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3DEC621-63A2-331C-20B1-C5E77C92BD5B}"/>
              </a:ext>
            </a:extLst>
          </p:cNvPr>
          <p:cNvCxnSpPr/>
          <p:nvPr/>
        </p:nvCxnSpPr>
        <p:spPr>
          <a:xfrm>
            <a:off x="5430644" y="4871184"/>
            <a:ext cx="1293541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055ACD-9322-772C-AA47-5BDF0B060178}"/>
              </a:ext>
            </a:extLst>
          </p:cNvPr>
          <p:cNvSpPr txBox="1"/>
          <p:nvPr/>
        </p:nvSpPr>
        <p:spPr>
          <a:xfrm>
            <a:off x="5146710" y="923653"/>
            <a:ext cx="1861408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b="1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4</a:t>
            </a:r>
            <a:endParaRPr lang="ko-KR" altLang="en-US" sz="19900" b="1" dirty="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445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5373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1752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개발 일정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920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Part 4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6C4330E-0F97-1E6E-30CD-9F16728F61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742581"/>
              </p:ext>
            </p:extLst>
          </p:nvPr>
        </p:nvGraphicFramePr>
        <p:xfrm>
          <a:off x="267628" y="1108876"/>
          <a:ext cx="11562422" cy="53253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424012">
                  <a:extLst>
                    <a:ext uri="{9D8B030D-6E8A-4147-A177-3AD203B41FA5}">
                      <a16:colId xmlns:a16="http://schemas.microsoft.com/office/drawing/2014/main" val="1899361772"/>
                    </a:ext>
                  </a:extLst>
                </a:gridCol>
                <a:gridCol w="10138410">
                  <a:extLst>
                    <a:ext uri="{9D8B030D-6E8A-4147-A177-3AD203B41FA5}">
                      <a16:colId xmlns:a16="http://schemas.microsoft.com/office/drawing/2014/main" val="2531517221"/>
                    </a:ext>
                  </a:extLst>
                </a:gridCol>
              </a:tblGrid>
              <a:tr h="5917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계획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7116720"/>
                  </a:ext>
                </a:extLst>
              </a:tr>
              <a:tr h="591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1 (10/14 ~)</a:t>
                      </a:r>
                      <a:endParaRPr lang="ko-KR" altLang="en-US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리소스 수집 및 프로그램 전체 틀 구성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98884"/>
                  </a:ext>
                </a:extLst>
              </a:tr>
              <a:tr h="591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2 (10/21 ~)</a:t>
                      </a:r>
                      <a:endParaRPr lang="ko-KR" altLang="en-US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간단한 타일 기반 맵 설계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캐릭터 이동 시 카메라 이동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2505744"/>
                  </a:ext>
                </a:extLst>
              </a:tr>
              <a:tr h="591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3 (10/28 ~)</a:t>
                      </a:r>
                      <a:endParaRPr lang="ko-KR" altLang="en-US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소닉 스트라이프 애니메이션 추가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(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달리기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서기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점프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) 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캐릭터 이동을 위한 가속 및 감속 물리 구현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중력 및 점프 메커니즘 추가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8877090"/>
                  </a:ext>
                </a:extLst>
              </a:tr>
              <a:tr h="591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4 (11/4 ~)</a:t>
                      </a:r>
                      <a:endParaRPr lang="ko-KR" altLang="en-US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루프 구간에 대한 로직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2558256"/>
                  </a:ext>
                </a:extLst>
              </a:tr>
              <a:tr h="591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5 (11/11 ~)</a:t>
                      </a:r>
                      <a:endParaRPr lang="ko-KR" altLang="en-US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프로젝트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2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차 발표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수집 가능한 링 구현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링 카운터 및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UI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상의 링 표시 구현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아이템 수집 사운드 추가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다른 아이템 추가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1827070"/>
                  </a:ext>
                </a:extLst>
              </a:tr>
              <a:tr h="591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6 (11/18 ~)</a:t>
                      </a:r>
                      <a:endParaRPr lang="ko-KR" altLang="en-US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적 생성 및 상호작용 구현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(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예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: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적 위에 점프하여 처치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) 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적에게 공격받을 시 링을 잃는 손상 메커니즘 구현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적 행동 테스트 및 개선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6791109"/>
                  </a:ext>
                </a:extLst>
              </a:tr>
              <a:tr h="591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7 (11/25 ~)</a:t>
                      </a:r>
                      <a:endParaRPr lang="ko-KR" altLang="en-US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사운드 추가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플레이 테스트를 통한 버그 수정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게임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UI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및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HUD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개선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(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예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: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목숨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점수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,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시간 표시 추가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) / </a:t>
                      </a:r>
                      <a:endParaRPr lang="ko-KR" altLang="en-US" sz="1400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0552024"/>
                  </a:ext>
                </a:extLst>
              </a:tr>
              <a:tr h="591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8 (12/2 ~)</a:t>
                      </a:r>
                      <a:endParaRPr lang="ko-KR" altLang="en-US" dirty="0"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프로젝트 최종 발표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게임의 모든 기능 최종 점검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남은 버그 수정 </a:t>
                      </a:r>
                      <a:r>
                        <a:rPr lang="en-US" altLang="ko-KR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/ </a:t>
                      </a:r>
                      <a:r>
                        <a:rPr lang="ko-KR" altLang="en-US" sz="1400" dirty="0"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발표 자료 완성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12454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1886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9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DE8501FC-8037-2E65-A548-E15B3581A7A2}"/>
              </a:ext>
            </a:extLst>
          </p:cNvPr>
          <p:cNvCxnSpPr>
            <a:cxnSpLocks/>
          </p:cNvCxnSpPr>
          <p:nvPr/>
        </p:nvCxnSpPr>
        <p:spPr>
          <a:xfrm>
            <a:off x="5353050" y="2273300"/>
            <a:ext cx="14859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4F15AE8-729D-32D8-FD96-7E39943F8529}"/>
              </a:ext>
            </a:extLst>
          </p:cNvPr>
          <p:cNvSpPr txBox="1"/>
          <p:nvPr/>
        </p:nvSpPr>
        <p:spPr>
          <a:xfrm>
            <a:off x="5270293" y="2921168"/>
            <a:ext cx="16514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255517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33DDF8-3BAF-1A37-9602-7601FFABECD2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D66EAA5-49D4-3FDF-FDEE-FD0FD27413A4}"/>
              </a:ext>
            </a:extLst>
          </p:cNvPr>
          <p:cNvSpPr txBox="1"/>
          <p:nvPr/>
        </p:nvSpPr>
        <p:spPr>
          <a:xfrm>
            <a:off x="267629" y="390291"/>
            <a:ext cx="5373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&gt;&gt;</a:t>
            </a:r>
            <a:endParaRPr lang="ko-KR" altLang="en-US" sz="3200" b="1" dirty="0">
              <a:solidFill>
                <a:schemeClr val="bg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730A04-DE3B-801B-067A-0A749F1ABE86}"/>
              </a:ext>
            </a:extLst>
          </p:cNvPr>
          <p:cNvSpPr txBox="1"/>
          <p:nvPr/>
        </p:nvSpPr>
        <p:spPr>
          <a:xfrm>
            <a:off x="987698" y="423744"/>
            <a:ext cx="37537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Table of contents</a:t>
            </a:r>
            <a:endParaRPr lang="ko-KR" altLang="en-US" sz="3200" b="1" dirty="0">
              <a:solidFill>
                <a:schemeClr val="bg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2F9E0-0DA1-C41D-002E-838EB6896537}"/>
              </a:ext>
            </a:extLst>
          </p:cNvPr>
          <p:cNvSpPr txBox="1"/>
          <p:nvPr/>
        </p:nvSpPr>
        <p:spPr>
          <a:xfrm>
            <a:off x="3598126" y="1884555"/>
            <a:ext cx="1059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1</a:t>
            </a:r>
            <a:endParaRPr lang="ko-KR" altLang="en-US" sz="4000" b="1" dirty="0">
              <a:solidFill>
                <a:schemeClr val="bg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7CAD06-A827-FDD3-87F2-CD1E8DC148CF}"/>
              </a:ext>
            </a:extLst>
          </p:cNvPr>
          <p:cNvSpPr txBox="1"/>
          <p:nvPr/>
        </p:nvSpPr>
        <p:spPr>
          <a:xfrm>
            <a:off x="5066371" y="1976888"/>
            <a:ext cx="3527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1676F5-3CC8-E89D-FFD9-6521A3CCD591}"/>
              </a:ext>
            </a:extLst>
          </p:cNvPr>
          <p:cNvSpPr txBox="1"/>
          <p:nvPr/>
        </p:nvSpPr>
        <p:spPr>
          <a:xfrm>
            <a:off x="3598126" y="2896637"/>
            <a:ext cx="1059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2</a:t>
            </a:r>
            <a:endParaRPr lang="ko-KR" altLang="en-US" sz="4000" b="1" dirty="0">
              <a:solidFill>
                <a:schemeClr val="bg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C3592B-203B-2957-512B-BD0274291E8A}"/>
              </a:ext>
            </a:extLst>
          </p:cNvPr>
          <p:cNvSpPr txBox="1"/>
          <p:nvPr/>
        </p:nvSpPr>
        <p:spPr>
          <a:xfrm>
            <a:off x="5066371" y="2988970"/>
            <a:ext cx="3527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 컨셉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803813-2F39-F774-B6BF-6775C77AF2E3}"/>
              </a:ext>
            </a:extLst>
          </p:cNvPr>
          <p:cNvSpPr txBox="1"/>
          <p:nvPr/>
        </p:nvSpPr>
        <p:spPr>
          <a:xfrm>
            <a:off x="3598126" y="3908719"/>
            <a:ext cx="1059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3</a:t>
            </a:r>
            <a:endParaRPr lang="ko-KR" altLang="en-US" sz="4000" b="1" dirty="0">
              <a:solidFill>
                <a:schemeClr val="bg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EE2C22-3613-A6B6-A88F-456DEA907446}"/>
              </a:ext>
            </a:extLst>
          </p:cNvPr>
          <p:cNvSpPr txBox="1"/>
          <p:nvPr/>
        </p:nvSpPr>
        <p:spPr>
          <a:xfrm>
            <a:off x="5066371" y="4001052"/>
            <a:ext cx="3527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예상 게임 진행 흐름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1CAE19A-94CD-005E-B8CF-7236DE00C2D5}"/>
              </a:ext>
            </a:extLst>
          </p:cNvPr>
          <p:cNvSpPr txBox="1"/>
          <p:nvPr/>
        </p:nvSpPr>
        <p:spPr>
          <a:xfrm>
            <a:off x="3598126" y="4920801"/>
            <a:ext cx="1059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4</a:t>
            </a:r>
            <a:endParaRPr lang="ko-KR" altLang="en-US" sz="4000" b="1" dirty="0">
              <a:solidFill>
                <a:schemeClr val="bg1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8D5D80-326C-E5ED-0E91-990D8748579D}"/>
              </a:ext>
            </a:extLst>
          </p:cNvPr>
          <p:cNvSpPr txBox="1"/>
          <p:nvPr/>
        </p:nvSpPr>
        <p:spPr>
          <a:xfrm>
            <a:off x="5066371" y="5013134"/>
            <a:ext cx="3527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val="3562614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BC9C59-1297-5115-75B5-E32CA3564C1A}"/>
              </a:ext>
            </a:extLst>
          </p:cNvPr>
          <p:cNvSpPr txBox="1"/>
          <p:nvPr/>
        </p:nvSpPr>
        <p:spPr>
          <a:xfrm>
            <a:off x="3547389" y="5349572"/>
            <a:ext cx="5097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 소개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3DEC621-63A2-331C-20B1-C5E77C92BD5B}"/>
              </a:ext>
            </a:extLst>
          </p:cNvPr>
          <p:cNvCxnSpPr/>
          <p:nvPr/>
        </p:nvCxnSpPr>
        <p:spPr>
          <a:xfrm>
            <a:off x="5430644" y="4871184"/>
            <a:ext cx="1293541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055ACD-9322-772C-AA47-5BDF0B060178}"/>
              </a:ext>
            </a:extLst>
          </p:cNvPr>
          <p:cNvSpPr txBox="1"/>
          <p:nvPr/>
        </p:nvSpPr>
        <p:spPr>
          <a:xfrm>
            <a:off x="5433647" y="923653"/>
            <a:ext cx="1287532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b="1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1</a:t>
            </a:r>
            <a:endParaRPr lang="ko-KR" altLang="en-US" sz="19900" b="1" dirty="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542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5373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17075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 소개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865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Part 1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C49A57-EED4-48EF-FF29-738A38EFD0F9}"/>
              </a:ext>
            </a:extLst>
          </p:cNvPr>
          <p:cNvSpPr txBox="1"/>
          <p:nvPr/>
        </p:nvSpPr>
        <p:spPr>
          <a:xfrm>
            <a:off x="8840992" y="3429000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내용을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7EAB31-29B8-5C48-3D76-0FA199E1C7CA}"/>
              </a:ext>
            </a:extLst>
          </p:cNvPr>
          <p:cNvSpPr txBox="1"/>
          <p:nvPr/>
        </p:nvSpPr>
        <p:spPr>
          <a:xfrm>
            <a:off x="4204355" y="1252567"/>
            <a:ext cx="72870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 이름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소닉 더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헤지혹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(SONIC THE HEDGEHOG / </a:t>
            </a:r>
            <a:r>
              <a:rPr lang="ja-JP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ソニック・ザ・ヘッジホッグ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개발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/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유통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소닉 팀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/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세가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플랫폼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메가 드라이브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게임보이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어드밴스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안드로이드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iOS,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닌텐도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3DS, …</a:t>
            </a:r>
          </a:p>
          <a:p>
            <a:pPr marL="285750" indent="-285750">
              <a:buFontTx/>
              <a:buChar char="-"/>
            </a:pP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출시일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(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북미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유럽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호주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 1991. 6. 23 / (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일본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 1991. 7. 26</a:t>
            </a:r>
          </a:p>
          <a:p>
            <a:pPr marL="285750" indent="-285750">
              <a:buFontTx/>
              <a:buChar char="-"/>
            </a:pP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장르 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액션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플랫포머</a:t>
            </a: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초음속으로 달리는 파란 고슴도치 소닉이 악당 닥터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에그맨의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음모를 저지하고 동물 친구들을 구하는 액션 게임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플레이어는 소닉을 조종하여 빠르게 달리며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점프와 회전 공격을 통해 적을 물리치고 장애물을 피하면서 다양한 스테이지를 탐험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링을 모아 다양한 효과를 얻고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루프같은</a:t>
            </a:r>
            <a:r>
              <a:rPr lang="ko-KR" altLang="en-US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독특한 지형을 이용해 스릴 넘치는 속도감을 느낄 수 있음</a:t>
            </a:r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F81495A-7E1B-EC42-34CD-BE3339BF7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29" y="1108876"/>
            <a:ext cx="3533404" cy="507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5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BC9C59-1297-5115-75B5-E32CA3564C1A}"/>
              </a:ext>
            </a:extLst>
          </p:cNvPr>
          <p:cNvSpPr txBox="1"/>
          <p:nvPr/>
        </p:nvSpPr>
        <p:spPr>
          <a:xfrm>
            <a:off x="3547389" y="5349572"/>
            <a:ext cx="5097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 컨셉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3DEC621-63A2-331C-20B1-C5E77C92BD5B}"/>
              </a:ext>
            </a:extLst>
          </p:cNvPr>
          <p:cNvCxnSpPr/>
          <p:nvPr/>
        </p:nvCxnSpPr>
        <p:spPr>
          <a:xfrm>
            <a:off x="5430644" y="4871184"/>
            <a:ext cx="1293541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055ACD-9322-772C-AA47-5BDF0B060178}"/>
              </a:ext>
            </a:extLst>
          </p:cNvPr>
          <p:cNvSpPr txBox="1"/>
          <p:nvPr/>
        </p:nvSpPr>
        <p:spPr>
          <a:xfrm>
            <a:off x="5206021" y="923653"/>
            <a:ext cx="1742785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b="1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2</a:t>
            </a:r>
            <a:endParaRPr lang="ko-KR" altLang="en-US" sz="19900" b="1" dirty="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9911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5373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1744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 컨셉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90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Part 2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C49A57-EED4-48EF-FF29-738A38EFD0F9}"/>
              </a:ext>
            </a:extLst>
          </p:cNvPr>
          <p:cNvSpPr txBox="1"/>
          <p:nvPr/>
        </p:nvSpPr>
        <p:spPr>
          <a:xfrm>
            <a:off x="8840992" y="3429000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내용을 입력하세요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FE063C-2EE3-BCD7-AD3D-0D1EF4728262}"/>
              </a:ext>
            </a:extLst>
          </p:cNvPr>
          <p:cNvSpPr txBox="1"/>
          <p:nvPr/>
        </p:nvSpPr>
        <p:spPr>
          <a:xfrm>
            <a:off x="267628" y="1351508"/>
            <a:ext cx="1155425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초고속 진행 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플레이어는 고속으로 </a:t>
            </a:r>
            <a:r>
              <a:rPr lang="ko-KR" altLang="en-US" sz="20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맵을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달리고 점프하며 적을 처치하는 등 속도감 넘치는 플레이를 경험할 수 있음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루프 및 점프 액션 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게임의 상징이라 할 수 있는 액션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원형 루프와 경사면을 타고 빠르게 회전하며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이러한 고유의 지형을 활용한 플레이가 게임의 </a:t>
            </a:r>
            <a:r>
              <a:rPr lang="ko-KR" altLang="en-US" sz="20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다이나믹함을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ko-KR" altLang="en-US" sz="20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더해줌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링 시스템 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맵 여기저기에 다수의 링이 흩어져 있음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링을 하나라도 소지하고 있을 경우 대미지를 입어도 사망하지 않고 튕겨져 나가며 게임을 계속할 수 있음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대신 대미지를 입는 순간 소지하고 있던 링이 전부 주변에 흩어짐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링이 하나도 없는 상태에서 대미지를 입으면 사망하여 목숨이 줄어듦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아이템 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일시적으로 무적이 되거나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더 빠르게 이동할 수 있는 </a:t>
            </a:r>
            <a:r>
              <a:rPr lang="ko-KR" altLang="en-US" sz="20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파워업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효과를 주는 아이템이 배치되어 있음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적들과 </a:t>
            </a:r>
            <a:r>
              <a:rPr lang="ko-KR" altLang="en-US" sz="20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보스전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스테이지에 등장하는 다양한 </a:t>
            </a:r>
            <a:r>
              <a:rPr lang="ko-KR" altLang="en-US" sz="2000" dirty="0" err="1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적들과의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전투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그리고 마지막에는 보스와의 전투가 이어짐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4374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BC9C59-1297-5115-75B5-E32CA3564C1A}"/>
              </a:ext>
            </a:extLst>
          </p:cNvPr>
          <p:cNvSpPr txBox="1"/>
          <p:nvPr/>
        </p:nvSpPr>
        <p:spPr>
          <a:xfrm>
            <a:off x="3547389" y="5349572"/>
            <a:ext cx="5097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예상 게임 진행 흐름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3DEC621-63A2-331C-20B1-C5E77C92BD5B}"/>
              </a:ext>
            </a:extLst>
          </p:cNvPr>
          <p:cNvCxnSpPr/>
          <p:nvPr/>
        </p:nvCxnSpPr>
        <p:spPr>
          <a:xfrm>
            <a:off x="5430644" y="4871184"/>
            <a:ext cx="1293541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055ACD-9322-772C-AA47-5BDF0B060178}"/>
              </a:ext>
            </a:extLst>
          </p:cNvPr>
          <p:cNvSpPr txBox="1"/>
          <p:nvPr/>
        </p:nvSpPr>
        <p:spPr>
          <a:xfrm>
            <a:off x="5218044" y="923653"/>
            <a:ext cx="1718739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b="1" dirty="0">
                <a:solidFill>
                  <a:schemeClr val="accent2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3</a:t>
            </a:r>
            <a:endParaRPr lang="ko-KR" altLang="en-US" sz="19900" b="1" dirty="0">
              <a:solidFill>
                <a:schemeClr val="accent2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4474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5373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3382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예상 게임 진행 흐름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90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Part 3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DA32300-FECD-878B-D311-D3A4A6B84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9189" y="1595133"/>
            <a:ext cx="6453622" cy="4539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설명선: 굽은 선 1">
            <a:extLst>
              <a:ext uri="{FF2B5EF4-FFF2-40B4-BE49-F238E27FC236}">
                <a16:creationId xmlns:a16="http://schemas.microsoft.com/office/drawing/2014/main" id="{A0522A44-DEC7-F67B-972C-04EEF063EBD9}"/>
              </a:ext>
            </a:extLst>
          </p:cNvPr>
          <p:cNvSpPr/>
          <p:nvPr/>
        </p:nvSpPr>
        <p:spPr>
          <a:xfrm>
            <a:off x="3056021" y="1687382"/>
            <a:ext cx="2105792" cy="986590"/>
          </a:xfrm>
          <a:prstGeom prst="borderCallout2">
            <a:avLst>
              <a:gd name="adj1" fmla="val 52287"/>
              <a:gd name="adj2" fmla="val -334"/>
              <a:gd name="adj3" fmla="val 53506"/>
              <a:gd name="adj4" fmla="val -35808"/>
              <a:gd name="adj5" fmla="val 112500"/>
              <a:gd name="adj6" fmla="val -46667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63836F-8373-6536-7F5A-2C49EF295DA5}"/>
              </a:ext>
            </a:extLst>
          </p:cNvPr>
          <p:cNvSpPr txBox="1"/>
          <p:nvPr/>
        </p:nvSpPr>
        <p:spPr>
          <a:xfrm>
            <a:off x="-75358" y="2014266"/>
            <a:ext cx="226889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SCORE(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점수</a:t>
            </a: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 : 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링 수집</a:t>
            </a: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적 처치</a:t>
            </a: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타임 보너스</a:t>
            </a: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등</a:t>
            </a:r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171450" indent="-171450">
              <a:buFontTx/>
              <a:buChar char="-"/>
            </a:pP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TIME(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시간</a:t>
            </a: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 : 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게임을 플레이한 시간</a:t>
            </a: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스테이지를 빠르게 클리어할수록 보너스 점수 증가</a:t>
            </a:r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171450" indent="-171450">
              <a:buFontTx/>
              <a:buChar char="-"/>
            </a:pP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RINGS(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링 개수</a:t>
            </a: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) : 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플레이어가 소유한 링의 개수</a:t>
            </a:r>
          </a:p>
        </p:txBody>
      </p:sp>
      <p:sp>
        <p:nvSpPr>
          <p:cNvPr id="4" name="설명선: 굽은 선 3">
            <a:extLst>
              <a:ext uri="{FF2B5EF4-FFF2-40B4-BE49-F238E27FC236}">
                <a16:creationId xmlns:a16="http://schemas.microsoft.com/office/drawing/2014/main" id="{E5891886-3762-686C-30C7-1B86963DE457}"/>
              </a:ext>
            </a:extLst>
          </p:cNvPr>
          <p:cNvSpPr/>
          <p:nvPr/>
        </p:nvSpPr>
        <p:spPr>
          <a:xfrm>
            <a:off x="3056021" y="5566237"/>
            <a:ext cx="1088467" cy="476577"/>
          </a:xfrm>
          <a:prstGeom prst="borderCallout2">
            <a:avLst>
              <a:gd name="adj1" fmla="val 52287"/>
              <a:gd name="adj2" fmla="val -334"/>
              <a:gd name="adj3" fmla="val 53506"/>
              <a:gd name="adj4" fmla="val -35808"/>
              <a:gd name="adj5" fmla="val -39500"/>
              <a:gd name="adj6" fmla="val -83761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904D04-9E8E-1D52-C3C8-85C63A2885C6}"/>
              </a:ext>
            </a:extLst>
          </p:cNvPr>
          <p:cNvSpPr txBox="1"/>
          <p:nvPr/>
        </p:nvSpPr>
        <p:spPr>
          <a:xfrm>
            <a:off x="-75358" y="5135350"/>
            <a:ext cx="2268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플레이어의 남은 목숨</a:t>
            </a: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링 </a:t>
            </a: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100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개 획득 시 초기화 후 목숨 </a:t>
            </a:r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1UP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02F223-2E3C-BDD7-A5CA-9B90137D2BEC}"/>
              </a:ext>
            </a:extLst>
          </p:cNvPr>
          <p:cNvSpPr txBox="1"/>
          <p:nvPr/>
        </p:nvSpPr>
        <p:spPr>
          <a:xfrm>
            <a:off x="9509643" y="2673972"/>
            <a:ext cx="25658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조작키</a:t>
            </a:r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 ← →     : 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이동</a:t>
            </a:r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r>
              <a:rPr lang="en-US" altLang="ko-KR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SPACE   : </a:t>
            </a: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점프</a:t>
            </a:r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링에 닿으면 링 수집 가능</a:t>
            </a:r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점프를 통해 아이템 박스 상단을 밟으면 아이템 획득</a:t>
            </a:r>
            <a:endParaRPr lang="en-US" altLang="ko-KR" sz="16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7260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5373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3382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예상 게임 진행 흐름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90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Part 3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8" name="그림 7" descr="하늘, 스크린샷, 나무, 구름이(가) 표시된 사진&#10;&#10;자동 생성된 설명">
            <a:extLst>
              <a:ext uri="{FF2B5EF4-FFF2-40B4-BE49-F238E27FC236}">
                <a16:creationId xmlns:a16="http://schemas.microsoft.com/office/drawing/2014/main" id="{8E56A537-7E1A-A025-E181-B66AC3194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06" y="1691385"/>
            <a:ext cx="6471796" cy="43665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AE0086-1B03-C87B-9FCF-A32B2A04BF32}"/>
              </a:ext>
            </a:extLst>
          </p:cNvPr>
          <p:cNvSpPr txBox="1"/>
          <p:nvPr/>
        </p:nvSpPr>
        <p:spPr>
          <a:xfrm>
            <a:off x="7399489" y="3059033"/>
            <a:ext cx="407190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스테이지에는 루프 지형이 존재함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소닉이 루프를 돌기 위해서는 충분한 속도가 필요하며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속도가 충분하지 않으면 루프를 돌다가 중간에 멈추거나 뒤로 떨어질 수 있음</a:t>
            </a:r>
            <a:r>
              <a:rPr lang="en-US" altLang="ko-KR" sz="20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9424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210722_지루함은파란색으로덮자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14F"/>
      </a:accent1>
      <a:accent2>
        <a:srgbClr val="0F429D"/>
      </a:accent2>
      <a:accent3>
        <a:srgbClr val="1973C5"/>
      </a:accent3>
      <a:accent4>
        <a:srgbClr val="F3EFE9"/>
      </a:accent4>
      <a:accent5>
        <a:srgbClr val="017993"/>
      </a:accent5>
      <a:accent6>
        <a:srgbClr val="035777"/>
      </a:accent6>
      <a:hlink>
        <a:srgbClr val="262626"/>
      </a:hlink>
      <a:folHlink>
        <a:srgbClr val="262626"/>
      </a:folHlink>
    </a:clrScheme>
    <a:fontScheme name="12-1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642</Words>
  <Application>Microsoft Office PowerPoint</Application>
  <PresentationFormat>와이드스크린</PresentationFormat>
  <Paragraphs>97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Arial</vt:lpstr>
      <vt:lpstr>메이플스토리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지민우(2021184035)</cp:lastModifiedBy>
  <cp:revision>42</cp:revision>
  <dcterms:created xsi:type="dcterms:W3CDTF">2022-07-11T04:17:28Z</dcterms:created>
  <dcterms:modified xsi:type="dcterms:W3CDTF">2024-10-13T12:32:02Z</dcterms:modified>
</cp:coreProperties>
</file>

<file path=docProps/thumbnail.jpeg>
</file>